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336600"/>
    <a:srgbClr val="339966"/>
    <a:srgbClr val="FEF8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965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5829EE-1401-8774-1A5C-A54D43345D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6DABA51-A78D-3E86-9945-4C2AA42B17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A408B57-9D7E-60B8-4D0E-A4D527D50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5F652-3494-40FB-AFCD-C6658F9ED02B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F3D72F3-5B91-D05E-ED90-BBB76D297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A4FCB21-5143-CDC5-2841-93CC636C4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CCFF8-B0A0-437A-8192-E0D14C3ABB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002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79A8CA-C732-9872-1F9D-825C18F84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F99C8AD-FF46-0AAD-C030-1A731BF5D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B821182-5A50-6DD4-F1B3-03516727C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5F652-3494-40FB-AFCD-C6658F9ED02B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DFE6E1-3EDA-6F20-2832-343E343DD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3BBEE2-527A-0923-55CF-D0CE5E2AC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CCFF8-B0A0-437A-8192-E0D14C3ABB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0847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6684C5-4EA8-E269-433B-1A7183CE2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5B459F-846D-2FA5-0FBC-679BA4461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8747966-74A4-922B-C808-62E2AA3B3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5F652-3494-40FB-AFCD-C6658F9ED02B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8167CFE-FD03-0F18-9A69-0B289EDA5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501681-693E-4E25-D21F-06D6FA7FA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CCFF8-B0A0-437A-8192-E0D14C3ABB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459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D4A1A0-E513-CCF9-AAB3-D433C9C95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7315C18-6BC1-CFAC-D029-A68E683D67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F461D57-A46F-8352-DA8C-2BC9C099CA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3A435B2-0B3C-13C9-BC37-2C648FE68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5F652-3494-40FB-AFCD-C6658F9ED02B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213BD9D-C9B4-6D22-132C-EE31B0EA9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707E70-FC8B-8EAB-179C-9FF52338D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CCFF8-B0A0-437A-8192-E0D14C3ABB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2881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19145C-C0B4-977F-B154-877565D77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A96F997-AF43-6083-45DE-83B39BD95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D2B98C0-3A2E-93CA-03E6-9CCD543B78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3BC9ECE-C52E-D8E5-F6CC-4DBD2157CA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CCC1059-EC9E-94DD-76C4-928780FD54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43ED10D-611B-1304-1990-CE5111999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5F652-3494-40FB-AFCD-C6658F9ED02B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C4921D3-5082-5CA8-4217-5E4EA595A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D963813-AB07-9A49-3DEB-6952103BD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CCFF8-B0A0-437A-8192-E0D14C3ABB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4398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6B287B-2357-AAA1-45DD-E04628A01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81F4060-79E0-BC49-9C22-6C58480F6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5F652-3494-40FB-AFCD-C6658F9ED02B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ACFB0C8-A324-824D-2EF8-EEEFF38F4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0618B94-B22B-4B26-036F-F6C7D1D69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CCFF8-B0A0-437A-8192-E0D14C3ABB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5159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303EB1F-3840-F90B-BDD6-0327357D5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5F652-3494-40FB-AFCD-C6658F9ED02B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97C05F3-7442-51B6-4613-2E9F35225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D44D6DB-473B-D3A7-1502-14521CEB4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CCFF8-B0A0-437A-8192-E0D14C3ABB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3274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D02FAD-CF06-E418-7732-9B011E8AD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38D5EA9-0414-BBF4-F380-419042886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001ECB2-7C7C-AB2C-009B-0B8A4A214A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F4E2A59-8D03-CCD4-C3AB-FC72F878B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5F652-3494-40FB-AFCD-C6658F9ED02B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F6D7513-D093-1F51-DBB6-D91B90073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A231D01-C699-9E5F-AC71-1E4F07C6D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CCFF8-B0A0-437A-8192-E0D14C3ABB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8513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5EE039-0389-2154-E1CB-DA3CD796B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401939C-1CCD-6EC0-2B5C-A596114B8F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5152ACC-16B2-5F33-5AE5-87D1C0C45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2C53A43-A229-53C6-7FFE-CBB844184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5F652-3494-40FB-AFCD-C6658F9ED02B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FEC8EF0-1FB0-E68F-8A69-1D0A77A78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F9A1CA7-3753-3268-4238-3B522EEF4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CCFF8-B0A0-437A-8192-E0D14C3ABB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2535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CF57FD-A991-4B20-79E8-C9A2EBC06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2E6D198-9867-2A80-0C65-3EE1EDBEBC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7EBA225-477F-1AE4-17D3-5062705E5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5F652-3494-40FB-AFCD-C6658F9ED02B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7EBD61-3A24-40E7-1E79-83F9BBE26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36BC13-7DF7-4590-BA05-0B5040726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CCFF8-B0A0-437A-8192-E0D14C3ABB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456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FD38B4C-0DD7-72E6-47D0-8CDF278CB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E904E11-3CA7-C0D5-2BE4-7AA1470406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E93A0E1-9A0E-F037-3225-23ECE2D36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5F652-3494-40FB-AFCD-C6658F9ED02B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115391-358D-17E5-22C0-925081549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4801522-1D48-FD27-7134-AF87E1EC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CCFF8-B0A0-437A-8192-E0D14C3ABB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003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D15DD85-9966-F141-437B-D22CA737C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A86DDB1-5154-9AC5-1DEF-941892987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7ED9DF-6465-6136-7CF3-D59C2945AD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5F652-3494-40FB-AFCD-C6658F9ED02B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CB3712-0154-52D9-2D9E-67C7E7BF30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4E8531A-4F7D-1F58-5396-3D1E44F759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CCFF8-B0A0-437A-8192-E0D14C3ABB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674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s://www.eye-frail.jp/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（AI 生成）">
            <a:extLst>
              <a:ext uri="{FF2B5EF4-FFF2-40B4-BE49-F238E27FC236}">
                <a16:creationId xmlns:a16="http://schemas.microsoft.com/office/drawing/2014/main" id="{547BE31F-FD1B-7158-F2A8-3F50247440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1308847" cy="1308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8D00AE5-0837-115C-9F34-55FC3CD0F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-12934"/>
            <a:ext cx="12192000" cy="68580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40769C2-E0BE-21C1-8392-52A0164425C7}"/>
              </a:ext>
            </a:extLst>
          </p:cNvPr>
          <p:cNvSpPr txBox="1"/>
          <p:nvPr/>
        </p:nvSpPr>
        <p:spPr>
          <a:xfrm>
            <a:off x="2110524" y="-162483"/>
            <a:ext cx="71168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sz="24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ja-JP" sz="3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1" lang="ja-JP" altLang="en-US" sz="3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月</a:t>
            </a:r>
            <a:r>
              <a:rPr kumimoji="1" lang="en-US" altLang="ja-JP" sz="3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1" lang="ja-JP" altLang="en-US" sz="3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日は「目の愛護デー」</a:t>
            </a:r>
            <a:endParaRPr kumimoji="1" lang="en-US" altLang="ja-JP" sz="36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ja-JP" altLang="en-US" sz="2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endParaRPr kumimoji="1" lang="ja-JP" altLang="en-US" sz="24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290F99D-91B4-68B2-B134-07FE5EBB5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715" y="1499187"/>
            <a:ext cx="2543530" cy="3343742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4BC066A-8889-DC67-E8CB-61379103B9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103" y="1384995"/>
            <a:ext cx="2686154" cy="3348365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C80AFC8-FE2F-A283-3FCC-E4F99E7BD031}"/>
              </a:ext>
            </a:extLst>
          </p:cNvPr>
          <p:cNvSpPr txBox="1"/>
          <p:nvPr/>
        </p:nvSpPr>
        <p:spPr>
          <a:xfrm>
            <a:off x="421341" y="5306201"/>
            <a:ext cx="113493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i="0" dirty="0">
                <a:solidFill>
                  <a:srgbClr val="191919"/>
                </a:solidFill>
                <a:effectLst/>
                <a:highlight>
                  <a:srgbClr val="FEF8E9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目の健康と病気の間の状態を、「アイフレイル」と呼びます。</a:t>
            </a:r>
            <a:r>
              <a:rPr lang="ja-JP" altLang="en-US" sz="1600" b="1" dirty="0">
                <a:solidFill>
                  <a:srgbClr val="191919"/>
                </a:solidFill>
                <a:highlight>
                  <a:srgbClr val="FEF8E9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以下のサイトでは、目の健康について、セルフチェックも含め、ご参考になる情報が提供されています。お時間のある時に、一度ご覧になることをお奨めします。</a:t>
            </a:r>
            <a:endParaRPr lang="en-US" altLang="ja-JP" sz="1600" b="1" dirty="0">
              <a:solidFill>
                <a:srgbClr val="191919"/>
              </a:solidFill>
              <a:highlight>
                <a:srgbClr val="FEF8E9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600" b="1" dirty="0">
                <a:solidFill>
                  <a:srgbClr val="191919"/>
                </a:solidFill>
                <a:highlight>
                  <a:srgbClr val="FEF8E9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また、</a:t>
            </a:r>
            <a:r>
              <a:rPr lang="en-US" altLang="ja-JP" sz="1600" b="1" dirty="0">
                <a:solidFill>
                  <a:srgbClr val="191919"/>
                </a:solidFill>
                <a:highlight>
                  <a:srgbClr val="FEF8E9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FWD</a:t>
            </a:r>
            <a:r>
              <a:rPr lang="ja-JP" altLang="en-US" sz="1600" b="1">
                <a:solidFill>
                  <a:srgbClr val="191919"/>
                </a:solidFill>
                <a:highlight>
                  <a:srgbClr val="FEF8E9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生命保険健保組合では、眼科検診費用への半額補助を実施しています。詳しくは健保ホームページをご覧ください。</a:t>
            </a:r>
            <a:endParaRPr lang="en-US" altLang="ja-JP" sz="1600" b="1" dirty="0">
              <a:solidFill>
                <a:srgbClr val="191919"/>
              </a:solidFill>
              <a:highlight>
                <a:srgbClr val="FEF8E9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96F4889-9860-125F-5E62-FA5DBE9D6598}"/>
              </a:ext>
            </a:extLst>
          </p:cNvPr>
          <p:cNvSpPr txBox="1"/>
          <p:nvPr/>
        </p:nvSpPr>
        <p:spPr>
          <a:xfrm>
            <a:off x="3971364" y="6195876"/>
            <a:ext cx="6131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800" b="1" dirty="0">
                <a:solidFill>
                  <a:schemeClr val="accent5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アイフレイル </a:t>
            </a:r>
            <a:r>
              <a:rPr lang="en-US" altLang="ja-JP" sz="1800" b="1" dirty="0">
                <a:solidFill>
                  <a:schemeClr val="accent5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| </a:t>
            </a:r>
            <a:r>
              <a:rPr lang="ja-JP" altLang="en-US" sz="1800" b="1" dirty="0">
                <a:solidFill>
                  <a:schemeClr val="accent5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日本眼科啓発会議 アイフレイル啓発 公式サイト</a:t>
            </a:r>
            <a:endParaRPr kumimoji="1" lang="ja-JP" altLang="en-US" sz="1800" b="1" dirty="0">
              <a:solidFill>
                <a:schemeClr val="accent5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A20AB17D-2C61-B3B8-269E-DAB8352D97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252" y="1066573"/>
            <a:ext cx="504895" cy="3962953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7B6B14D-D286-9B11-D654-C92777008462}"/>
              </a:ext>
            </a:extLst>
          </p:cNvPr>
          <p:cNvSpPr txBox="1"/>
          <p:nvPr/>
        </p:nvSpPr>
        <p:spPr>
          <a:xfrm>
            <a:off x="8821814" y="4442819"/>
            <a:ext cx="315010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i="0" dirty="0">
                <a:solidFill>
                  <a:schemeClr val="bg1"/>
                </a:solidFill>
                <a:effectLst/>
                <a:highlight>
                  <a:srgbClr val="80808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スマホや</a:t>
            </a:r>
            <a:r>
              <a:rPr lang="en-US" altLang="ja-JP" sz="1400" b="1" i="0" dirty="0">
                <a:solidFill>
                  <a:schemeClr val="bg1"/>
                </a:solidFill>
                <a:effectLst/>
                <a:highlight>
                  <a:srgbClr val="80808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PC</a:t>
            </a:r>
            <a:r>
              <a:rPr lang="ja-JP" altLang="en-US" sz="1400" b="1" i="0" dirty="0">
                <a:solidFill>
                  <a:schemeClr val="bg1"/>
                </a:solidFill>
                <a:effectLst/>
                <a:highlight>
                  <a:srgbClr val="80808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画面を見機会が多い生活は、</a:t>
            </a:r>
            <a:endParaRPr lang="en-US" altLang="ja-JP" sz="1400" b="1" i="0" dirty="0">
              <a:solidFill>
                <a:schemeClr val="bg1"/>
              </a:solidFill>
              <a:effectLst/>
              <a:highlight>
                <a:srgbClr val="80808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b="1" i="0" dirty="0">
                <a:solidFill>
                  <a:schemeClr val="bg1"/>
                </a:solidFill>
                <a:effectLst/>
                <a:highlight>
                  <a:srgbClr val="808080"/>
                </a:highlight>
                <a:latin typeface="Meiryo UI" panose="020B0604030504040204" pitchFamily="50" charset="-128"/>
                <a:ea typeface="Meiryo UI" panose="020B0604030504040204" pitchFamily="50" charset="-128"/>
              </a:rPr>
              <a:t>目への負担を増すばかり　</a:t>
            </a:r>
            <a:endParaRPr lang="en-US" altLang="ja-JP" sz="1400" b="1" dirty="0">
              <a:solidFill>
                <a:schemeClr val="bg1"/>
              </a:solidFill>
              <a:highlight>
                <a:srgbClr val="808080"/>
              </a:highlight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dirty="0"/>
              <a:t>　　　　　　　</a:t>
            </a: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C9AFFC30-6836-15B5-40F2-2F43923B64F1}"/>
              </a:ext>
            </a:extLst>
          </p:cNvPr>
          <p:cNvSpPr/>
          <p:nvPr/>
        </p:nvSpPr>
        <p:spPr>
          <a:xfrm>
            <a:off x="4299526" y="1380586"/>
            <a:ext cx="3860502" cy="3565237"/>
          </a:xfrm>
          <a:prstGeom prst="roundRect">
            <a:avLst/>
          </a:prstGeom>
          <a:noFill/>
          <a:ln>
            <a:solidFill>
              <a:srgbClr val="33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視覚障害を伴う</a:t>
            </a:r>
            <a:endParaRPr lang="en-US" altLang="ja-JP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眼の病気の大半は、</a:t>
            </a:r>
            <a:endParaRPr lang="en-US" altLang="ja-JP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自覚症状がないまま進行します。</a:t>
            </a:r>
            <a:endParaRPr lang="en-US" altLang="ja-JP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endParaRPr lang="en-US" altLang="ja-JP" sz="16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失われた視野は戻りません。</a:t>
            </a:r>
            <a:endParaRPr kumimoji="1" lang="en-US" altLang="ja-JP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endParaRPr lang="en-US" altLang="ja-JP" sz="1600" b="1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早期発見で進行を食い止め</a:t>
            </a:r>
            <a:endParaRPr kumimoji="1" lang="en-US" altLang="ja-JP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人生</a:t>
            </a:r>
            <a:r>
              <a:rPr lang="en-US" altLang="ja-JP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100</a:t>
            </a:r>
            <a:r>
              <a:rPr lang="ja-JP" altLang="en-US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年、目も</a:t>
            </a:r>
            <a:r>
              <a:rPr lang="en-US" altLang="ja-JP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100</a:t>
            </a:r>
            <a:r>
              <a:rPr lang="ja-JP" altLang="en-US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endParaRPr lang="en-US" altLang="ja-JP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美しい景色をいつまでも</a:t>
            </a:r>
            <a:endParaRPr lang="en-US" altLang="ja-JP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自分の目で！</a:t>
            </a:r>
            <a:endParaRPr kumimoji="1" lang="en-US" altLang="ja-JP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endParaRPr lang="en-US" altLang="ja-JP" sz="1600" b="1" dirty="0">
              <a:solidFill>
                <a:schemeClr val="tx1"/>
              </a:solidFill>
            </a:endParaRPr>
          </a:p>
          <a:p>
            <a:pPr algn="ctr"/>
            <a:endParaRPr kumimoji="1" lang="en-US" altLang="ja-JP" sz="1600" b="1" dirty="0">
              <a:solidFill>
                <a:schemeClr val="tx1"/>
              </a:solidFill>
            </a:endParaRPr>
          </a:p>
          <a:p>
            <a:pPr algn="ctr"/>
            <a:endParaRPr lang="en-US" altLang="ja-JP" sz="1600" b="1" dirty="0">
              <a:solidFill>
                <a:schemeClr val="tx1"/>
              </a:solidFill>
            </a:endParaRPr>
          </a:p>
          <a:p>
            <a:pPr algn="ctr"/>
            <a:endParaRPr kumimoji="1" lang="en-US" altLang="ja-JP" sz="1600" b="1" dirty="0">
              <a:solidFill>
                <a:schemeClr val="tx1"/>
              </a:solidFill>
            </a:endParaRPr>
          </a:p>
          <a:p>
            <a:pPr algn="ctr"/>
            <a:endParaRPr kumimoji="1" lang="ja-JP" altLang="en-U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339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6787</TotalTime>
  <Words>178</Words>
  <Application>Microsoft Office PowerPoint</Application>
  <PresentationFormat>ワイド画面</PresentationFormat>
  <Paragraphs>26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メイリオ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10月10日は「目の愛護デー」</dc:title>
  <dc:creator>yonakamura@valuehr.local</dc:creator>
  <cp:lastModifiedBy>yonakamura@valuehr.local</cp:lastModifiedBy>
  <cp:revision>30</cp:revision>
  <cp:lastPrinted>2026-10-01T00:56:23Z</cp:lastPrinted>
  <dcterms:created xsi:type="dcterms:W3CDTF">2025-09-04T01:23:14Z</dcterms:created>
  <dcterms:modified xsi:type="dcterms:W3CDTF">2026-10-05T08:04:07Z</dcterms:modified>
</cp:coreProperties>
</file>